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90" r:id="rId3"/>
    <p:sldId id="299" r:id="rId4"/>
    <p:sldId id="300" r:id="rId5"/>
    <p:sldId id="301" r:id="rId6"/>
    <p:sldId id="280" r:id="rId7"/>
    <p:sldId id="302" r:id="rId8"/>
    <p:sldId id="303" r:id="rId9"/>
    <p:sldId id="265" r:id="rId10"/>
    <p:sldId id="266" r:id="rId11"/>
    <p:sldId id="305" r:id="rId12"/>
    <p:sldId id="306" r:id="rId13"/>
    <p:sldId id="307" r:id="rId14"/>
    <p:sldId id="308" r:id="rId15"/>
    <p:sldId id="309" r:id="rId16"/>
    <p:sldId id="310" r:id="rId17"/>
    <p:sldId id="304" r:id="rId18"/>
    <p:sldId id="258" r:id="rId19"/>
    <p:sldId id="312" r:id="rId20"/>
    <p:sldId id="313" r:id="rId21"/>
    <p:sldId id="314" r:id="rId22"/>
    <p:sldId id="297" r:id="rId23"/>
    <p:sldId id="315" r:id="rId24"/>
    <p:sldId id="316" r:id="rId25"/>
    <p:sldId id="317" r:id="rId26"/>
    <p:sldId id="319" r:id="rId27"/>
    <p:sldId id="320" r:id="rId28"/>
    <p:sldId id="321" r:id="rId29"/>
    <p:sldId id="323" r:id="rId30"/>
    <p:sldId id="287" r:id="rId31"/>
    <p:sldId id="325" r:id="rId32"/>
    <p:sldId id="324" r:id="rId33"/>
    <p:sldId id="326" r:id="rId34"/>
    <p:sldId id="328" r:id="rId35"/>
    <p:sldId id="288" r:id="rId36"/>
    <p:sldId id="322" r:id="rId37"/>
    <p:sldId id="311" r:id="rId3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10.03.2020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Kongstanken – et LIVE </a:t>
            </a:r>
            <a:r>
              <a:rPr lang="nb-NO" err="1"/>
              <a:t>center</a:t>
            </a:r>
            <a:r>
              <a:rPr lang="nb-NO"/>
              <a:t>:</a:t>
            </a:r>
          </a:p>
          <a:p>
            <a:r>
              <a:rPr lang="nb-NO"/>
              <a:t>Høster data fra BIM-serveren – en dynamisk kobling</a:t>
            </a:r>
          </a:p>
          <a:p>
            <a:r>
              <a:rPr lang="nb-NO"/>
              <a:t>Også data fra andre kilder som overvåkningskamera, og data fra sensorer som strekklapper</a:t>
            </a:r>
          </a:p>
          <a:p>
            <a:r>
              <a:rPr lang="nb-NO" sz="1100"/>
              <a:t>- Logistikk </a:t>
            </a:r>
            <a:br>
              <a:rPr lang="nb-NO" sz="1100"/>
            </a:br>
            <a:r>
              <a:rPr lang="nb-NO" sz="1100"/>
              <a:t>- Kostnader </a:t>
            </a:r>
            <a:br>
              <a:rPr lang="nb-NO" sz="1100"/>
            </a:br>
            <a:r>
              <a:rPr lang="nb-NO" sz="1100"/>
              <a:t>- Kompensasjon</a:t>
            </a:r>
            <a:br>
              <a:rPr lang="nb-NO" sz="1100"/>
            </a:br>
            <a:r>
              <a:rPr lang="nb-NO" sz="1100"/>
              <a:t>- Visualiseringer</a:t>
            </a:r>
            <a:br>
              <a:rPr lang="nb-NO" sz="1100"/>
            </a:br>
            <a:r>
              <a:rPr lang="nb-NO" sz="1100"/>
              <a:t>- Kollisjoner</a:t>
            </a:r>
            <a:br>
              <a:rPr lang="nb-NO" sz="1100"/>
            </a:br>
            <a:r>
              <a:rPr lang="nb-NO" sz="1100"/>
              <a:t>- Mengder og antall</a:t>
            </a:r>
            <a:br>
              <a:rPr lang="nb-NO" sz="1100"/>
            </a:br>
            <a:r>
              <a:rPr lang="nb-NO" sz="1100"/>
              <a:t>- Analyser</a:t>
            </a:r>
          </a:p>
          <a:p>
            <a:r>
              <a:rPr lang="nb-NO" sz="1100"/>
              <a:t>- Status/fremdrift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682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Kongstanken – et LIVE </a:t>
            </a:r>
            <a:r>
              <a:rPr lang="nb-NO" err="1"/>
              <a:t>center</a:t>
            </a:r>
            <a:r>
              <a:rPr lang="nb-NO"/>
              <a:t>:</a:t>
            </a:r>
          </a:p>
          <a:p>
            <a:r>
              <a:rPr lang="nb-NO"/>
              <a:t>Høster data fra BIM-serveren – en dynamisk kobling</a:t>
            </a:r>
          </a:p>
          <a:p>
            <a:r>
              <a:rPr lang="nb-NO"/>
              <a:t>Også data fra andre kilder som overvåkningskamera, og data fra sensorer som strekklapper</a:t>
            </a:r>
          </a:p>
          <a:p>
            <a:r>
              <a:rPr lang="nb-NO" sz="1100"/>
              <a:t>- Logistikk </a:t>
            </a:r>
            <a:br>
              <a:rPr lang="nb-NO" sz="1100"/>
            </a:br>
            <a:r>
              <a:rPr lang="nb-NO" sz="1100"/>
              <a:t>- Kostnader </a:t>
            </a:r>
            <a:br>
              <a:rPr lang="nb-NO" sz="1100"/>
            </a:br>
            <a:r>
              <a:rPr lang="nb-NO" sz="1100"/>
              <a:t>- Kompensasjon</a:t>
            </a:r>
            <a:br>
              <a:rPr lang="nb-NO" sz="1100"/>
            </a:br>
            <a:r>
              <a:rPr lang="nb-NO" sz="1100"/>
              <a:t>- Visualiseringer</a:t>
            </a:r>
            <a:br>
              <a:rPr lang="nb-NO" sz="1100"/>
            </a:br>
            <a:r>
              <a:rPr lang="nb-NO" sz="1100"/>
              <a:t>- Kollisjoner</a:t>
            </a:r>
            <a:br>
              <a:rPr lang="nb-NO" sz="1100"/>
            </a:br>
            <a:r>
              <a:rPr lang="nb-NO" sz="1100"/>
              <a:t>- Mengder og antall</a:t>
            </a:r>
            <a:br>
              <a:rPr lang="nb-NO" sz="1100"/>
            </a:br>
            <a:r>
              <a:rPr lang="nb-NO" sz="1100"/>
              <a:t>- Analyser</a:t>
            </a:r>
          </a:p>
          <a:p>
            <a:r>
              <a:rPr lang="nb-NO" sz="1100"/>
              <a:t>- Status/fremdrift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5B0B2-4E16-48B4-A117-38F6EBA2124B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691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VV - S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21B90A3C-0CB7-480A-8C78-647E38E7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508F1A2B-D11C-41FC-B98E-21DDC7E9B1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5607" y="1221318"/>
            <a:ext cx="8544983" cy="4512733"/>
          </a:xfrm>
        </p:spPr>
        <p:txBody>
          <a:bodyPr/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60495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10.3.2020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w3.org/standards/semanticweb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jurnal.unmer.ac.id/index.php/jp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10" Type="http://schemas.openxmlformats.org/officeDocument/2006/relationships/image" Target="../media/image53.jpg"/><Relationship Id="rId4" Type="http://schemas.openxmlformats.org/officeDocument/2006/relationships/image" Target="../media/image50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B298DDD-BB6B-BB4E-9DA7-E9CD3ADB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873941"/>
            <a:ext cx="9481154" cy="2179652"/>
          </a:xfrm>
        </p:spPr>
        <p:txBody>
          <a:bodyPr/>
          <a:lstStyle/>
          <a:p>
            <a:r>
              <a:rPr lang="en-US" dirty="0"/>
              <a:t>Classification of bridges based on Linked Data and Semantic Web technology</a:t>
            </a:r>
            <a:endParaRPr lang="fi-FI" dirty="0"/>
          </a:p>
        </p:txBody>
      </p:sp>
      <p:sp>
        <p:nvSpPr>
          <p:cNvPr id="4" name="Rectangle 3"/>
          <p:cNvSpPr/>
          <p:nvPr/>
        </p:nvSpPr>
        <p:spPr>
          <a:xfrm>
            <a:off x="2425252" y="2967466"/>
            <a:ext cx="2781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b="1" dirty="0">
                <a:solidFill>
                  <a:schemeClr val="bg1"/>
                </a:solidFill>
                <a:latin typeface="+mj-lt"/>
              </a:rPr>
              <a:t>Jan Erik Hoel, Trimble</a:t>
            </a:r>
          </a:p>
          <a:p>
            <a:r>
              <a:rPr lang="fi-FI" sz="2400" b="1" dirty="0">
                <a:solidFill>
                  <a:schemeClr val="bg1"/>
                </a:solidFill>
                <a:latin typeface="+mj-lt"/>
              </a:rPr>
              <a:t>Lars Wikstrøm, Triona</a:t>
            </a:r>
          </a:p>
        </p:txBody>
      </p:sp>
    </p:spTree>
    <p:extLst>
      <p:ext uri="{BB962C8B-B14F-4D97-AF65-F5344CB8AC3E}">
        <p14:creationId xmlns:p14="http://schemas.microsoft.com/office/powerpoint/2010/main" val="310449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DC77BE7C-2C5E-4272-A7A8-88C04FCB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13" y="338403"/>
            <a:ext cx="7948800" cy="560231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8314D50-6ABF-4B2D-896C-51F95F3BE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523" y="502241"/>
            <a:ext cx="6178760" cy="4233755"/>
          </a:xfrm>
          <a:prstGeom prst="rect">
            <a:avLst/>
          </a:prstGeom>
        </p:spPr>
      </p:pic>
      <p:pic>
        <p:nvPicPr>
          <p:cNvPr id="8" name="Plassholder for innhold 5">
            <a:extLst>
              <a:ext uri="{FF2B5EF4-FFF2-40B4-BE49-F238E27FC236}">
                <a16:creationId xmlns:a16="http://schemas.microsoft.com/office/drawing/2014/main" id="{92FA77B4-7C4F-436C-8A13-03116EB255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582" r="50319"/>
          <a:stretch/>
        </p:blipFill>
        <p:spPr>
          <a:xfrm>
            <a:off x="1765523" y="498576"/>
            <a:ext cx="6178763" cy="4237509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32C602BB-CAE6-4390-86F6-FDCF36F67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5521" y="497039"/>
            <a:ext cx="6178761" cy="423750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7EBA7C6-8F74-4410-AC9B-DF44BBE25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823" y="482084"/>
            <a:ext cx="6178763" cy="42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15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9397" y="569514"/>
            <a:ext cx="1061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V440 - The Norwegian Road Authority’s manual for bridge registration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66" y="1449347"/>
            <a:ext cx="3491492" cy="49423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4201" y="1468766"/>
            <a:ext cx="58747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main purpose of the manual is to provide guiding for the personnel who do the registration and condition-monitoring of the bridges on the main road network in Norway.</a:t>
            </a:r>
          </a:p>
          <a:p>
            <a:endParaRPr lang="en-GB" dirty="0"/>
          </a:p>
          <a:p>
            <a:r>
              <a:rPr lang="en-GB" dirty="0"/>
              <a:t>The manual contains registration process descriptions and rules for bridge document management. </a:t>
            </a:r>
          </a:p>
          <a:p>
            <a:endParaRPr lang="en-GB" dirty="0"/>
          </a:p>
          <a:p>
            <a:r>
              <a:rPr lang="en-GB" dirty="0"/>
              <a:t>In addition the manual provides a comprehensive list of definitions of bridge types and bridge parts, that is bride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82918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4034" y="2047044"/>
            <a:ext cx="191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Categories:</a:t>
            </a:r>
          </a:p>
          <a:p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799397" y="569514"/>
            <a:ext cx="1061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V440 - The Norwegian Road Authority’s manual for bridge registration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138" y="1197875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4102" y="2430964"/>
            <a:ext cx="52926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Code	Description</a:t>
            </a:r>
          </a:p>
          <a:p>
            <a:r>
              <a:rPr lang="en-GB" dirty="0"/>
              <a:t>      1	Road bridge</a:t>
            </a:r>
          </a:p>
          <a:p>
            <a:r>
              <a:rPr lang="en-GB" dirty="0"/>
              <a:t>      2	Bridge embedded in the road superstructure</a:t>
            </a:r>
          </a:p>
          <a:p>
            <a:r>
              <a:rPr lang="en-GB" dirty="0"/>
              <a:t>      3	Pedestrian bridge</a:t>
            </a:r>
          </a:p>
          <a:p>
            <a:r>
              <a:rPr lang="en-GB" dirty="0"/>
              <a:t>      4	Ferry landing</a:t>
            </a:r>
          </a:p>
          <a:p>
            <a:r>
              <a:rPr lang="en-GB" dirty="0"/>
              <a:t>      6	Tunnel</a:t>
            </a:r>
          </a:p>
          <a:p>
            <a:r>
              <a:rPr lang="en-GB" dirty="0"/>
              <a:t>      7	Supportive structures</a:t>
            </a:r>
          </a:p>
          <a:p>
            <a:r>
              <a:rPr lang="en-GB" dirty="0"/>
              <a:t>      8	Railroad bridge</a:t>
            </a:r>
          </a:p>
          <a:p>
            <a:r>
              <a:rPr lang="en-GB" dirty="0"/>
              <a:t>      9	Other structures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8" y="1757223"/>
            <a:ext cx="4196410" cy="1225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62" y="3478303"/>
            <a:ext cx="2879038" cy="1800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8" y="5053962"/>
            <a:ext cx="4844417" cy="14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50" y="1554743"/>
            <a:ext cx="3260644" cy="1316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34" y="3906705"/>
            <a:ext cx="3842895" cy="1797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15" y="3915587"/>
            <a:ext cx="3989914" cy="1788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193" y="65558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Types: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491" y="1143586"/>
            <a:ext cx="1372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Beam bridges: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9278" y="3009343"/>
            <a:ext cx="180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Concrete beam bridge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2460" y="1520674"/>
            <a:ext cx="3507148" cy="1524187"/>
            <a:chOff x="1536192" y="1190733"/>
            <a:chExt cx="4193031" cy="18243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3033" y="1190733"/>
              <a:ext cx="4076190" cy="173333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536192" y="2807208"/>
              <a:ext cx="740664" cy="2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860111" y="2947541"/>
            <a:ext cx="1506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Steel beam bridge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63854" y="5795850"/>
            <a:ext cx="9587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Box bridge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59352" y="5804730"/>
            <a:ext cx="16143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Multiple box bridge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491" y="3661389"/>
            <a:ext cx="1201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Box bridges: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</p:spTree>
    <p:extLst>
      <p:ext uri="{BB962C8B-B14F-4D97-AF65-F5344CB8AC3E}">
        <p14:creationId xmlns:p14="http://schemas.microsoft.com/office/powerpoint/2010/main" val="287362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15" y="1842324"/>
            <a:ext cx="4651413" cy="1498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85" y="1556467"/>
            <a:ext cx="4345623" cy="1651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15" y="4602250"/>
            <a:ext cx="4651413" cy="1470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060" y="1319212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Arc bridges: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397" y="4075471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Truss bridges: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6193" y="655586"/>
            <a:ext cx="14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Bridge Types: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49315" y="3339417"/>
            <a:ext cx="268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Arc bridge with upper carriageway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10685" y="3286574"/>
            <a:ext cx="2730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Arc bridge with lower carriageway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23" y="4519132"/>
            <a:ext cx="4114685" cy="1521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6418" y="6075221"/>
            <a:ext cx="282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Truss bridge with upper carriageway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87378" y="6075221"/>
            <a:ext cx="2803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Truss bridge with lower carriageway</a:t>
            </a:r>
          </a:p>
        </p:txBody>
      </p:sp>
    </p:spTree>
    <p:extLst>
      <p:ext uri="{BB962C8B-B14F-4D97-AF65-F5344CB8AC3E}">
        <p14:creationId xmlns:p14="http://schemas.microsoft.com/office/powerpoint/2010/main" val="153082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5" y="1376900"/>
            <a:ext cx="6650377" cy="2053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193" y="655586"/>
            <a:ext cx="390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Main Groups of Bridge Element Codes: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019" y="180496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82293" y="1722502"/>
            <a:ext cx="3846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Code	Description</a:t>
            </a:r>
          </a:p>
          <a:p>
            <a:r>
              <a:rPr lang="en-GB" dirty="0"/>
              <a:t>      B	Ground</a:t>
            </a:r>
          </a:p>
          <a:p>
            <a:r>
              <a:rPr lang="en-GB" dirty="0"/>
              <a:t>      C	Substructure</a:t>
            </a:r>
          </a:p>
          <a:p>
            <a:r>
              <a:rPr lang="en-GB" dirty="0"/>
              <a:t>      D	Superstructure</a:t>
            </a:r>
          </a:p>
          <a:p>
            <a:r>
              <a:rPr lang="en-GB" dirty="0"/>
              <a:t>      E	Bridge Deck</a:t>
            </a:r>
          </a:p>
          <a:p>
            <a:r>
              <a:rPr lang="en-GB" dirty="0"/>
              <a:t>      F	Structure embedded in filling</a:t>
            </a:r>
          </a:p>
          <a:p>
            <a:r>
              <a:rPr lang="en-GB" dirty="0"/>
              <a:t>      H	Equipment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5" y="3572759"/>
            <a:ext cx="6704762" cy="2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0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9" y="1480009"/>
            <a:ext cx="2922731" cy="2873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92" y="4716645"/>
            <a:ext cx="4057402" cy="1684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10" y="1611984"/>
            <a:ext cx="5469216" cy="2198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290" y="840252"/>
            <a:ext cx="316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Detailed Bridge Element Codes: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16" y="365162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/>
              <a:t>Examples of bridge classification: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76" y="4716645"/>
            <a:ext cx="2946703" cy="18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8870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Why use Linked Data and Semantic Web (LD/SW) for BOLC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582560" y="1210337"/>
            <a:ext cx="8455478" cy="3310863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Why use LD/SW technology:</a:t>
            </a:r>
            <a:endParaRPr lang="en-GB" sz="2400" dirty="0"/>
          </a:p>
          <a:p>
            <a:r>
              <a:rPr lang="en-GB" sz="1900" dirty="0"/>
              <a:t>BOLC is an integration project. An integration project needs a common data model </a:t>
            </a:r>
            <a:br>
              <a:rPr lang="en-GB" sz="1900" dirty="0"/>
            </a:br>
            <a:r>
              <a:rPr lang="en-GB" sz="1900" dirty="0"/>
              <a:t>to be able to interpret and accumulate data</a:t>
            </a:r>
          </a:p>
          <a:p>
            <a:r>
              <a:rPr lang="en-GB" sz="1900" dirty="0"/>
              <a:t>LD/SW is an extremely flexible technology for data modelling of different domains </a:t>
            </a:r>
            <a:br>
              <a:rPr lang="en-GB" sz="1900" dirty="0"/>
            </a:br>
            <a:r>
              <a:rPr lang="en-GB" sz="1900" dirty="0"/>
              <a:t>and combining these domains</a:t>
            </a:r>
          </a:p>
          <a:p>
            <a:r>
              <a:rPr lang="en-GB" sz="1900" dirty="0"/>
              <a:t>The LD/SW technology is mature based on a well-developed standardisation work</a:t>
            </a:r>
            <a:br>
              <a:rPr lang="en-GB" sz="1900" dirty="0"/>
            </a:br>
            <a:r>
              <a:rPr lang="en-GB" sz="1900" dirty="0"/>
              <a:t>from international bodies like World Wide Web Consortium (W3C) and ISO</a:t>
            </a:r>
          </a:p>
          <a:p>
            <a:r>
              <a:rPr lang="en-GB" sz="1900" dirty="0"/>
              <a:t>By using LD/SW technology as the back-bone of the integration architecture, </a:t>
            </a:r>
            <a:br>
              <a:rPr lang="en-GB" sz="1900" dirty="0"/>
            </a:br>
            <a:r>
              <a:rPr lang="en-GB" sz="1900" dirty="0"/>
              <a:t>we’ll facilitate an extremely </a:t>
            </a:r>
            <a:r>
              <a:rPr lang="en-GB" sz="1800" dirty="0"/>
              <a:t>flexible integration </a:t>
            </a:r>
            <a:r>
              <a:rPr lang="en-GB" sz="1900" dirty="0"/>
              <a:t>solution.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684160" y="4521200"/>
            <a:ext cx="8455478" cy="2098920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Why use V440 – Norwegian Bridge classification system :</a:t>
            </a:r>
            <a:endParaRPr lang="en-GB" sz="2400" dirty="0"/>
          </a:p>
          <a:p>
            <a:r>
              <a:rPr lang="en-GB" sz="1900" dirty="0"/>
              <a:t>For integration projects, it is crucial to have a common understanding of the domains</a:t>
            </a:r>
          </a:p>
          <a:p>
            <a:r>
              <a:rPr lang="en-GB" sz="1900" dirty="0"/>
              <a:t>V440 provides a fully developed data model/ classification system for the main domain for this integration project</a:t>
            </a:r>
          </a:p>
          <a:p>
            <a:r>
              <a:rPr lang="en-GB" sz="1900" dirty="0"/>
              <a:t>V440 is relevant for Norwegian conditions</a:t>
            </a:r>
          </a:p>
          <a:p>
            <a:r>
              <a:rPr lang="en-GB" sz="1900" dirty="0"/>
              <a:t>V440 will be the “centre ontology” for the integration work, like the Core EUROTL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334379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55"/>
          <a:stretch/>
        </p:blipFill>
        <p:spPr>
          <a:xfrm>
            <a:off x="1171123" y="1141716"/>
            <a:ext cx="9459880" cy="5317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854" y="460657"/>
            <a:ext cx="288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Interlink - EUROTL</a:t>
            </a:r>
          </a:p>
        </p:txBody>
      </p:sp>
    </p:spTree>
    <p:extLst>
      <p:ext uri="{BB962C8B-B14F-4D97-AF65-F5344CB8AC3E}">
        <p14:creationId xmlns:p14="http://schemas.microsoft.com/office/powerpoint/2010/main" val="102318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(5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80" y="1298558"/>
            <a:ext cx="6377451" cy="443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Presentation of the E39 </a:t>
            </a:r>
            <a:r>
              <a:rPr lang="en-GB" sz="2000" dirty="0" err="1"/>
              <a:t>Bjørnafjorden</a:t>
            </a:r>
            <a:r>
              <a:rPr lang="en-GB" sz="2000" dirty="0"/>
              <a:t>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 err="1"/>
              <a:t>Bjørnafjorden</a:t>
            </a:r>
            <a:r>
              <a:rPr lang="en-GB" sz="2000" dirty="0"/>
              <a:t> Open Live Centre (BOLC)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structure of the classification system V440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Why use Linked Data/Semantic Web technology (LD/SW)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Extremely brief introduction to LD/SW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How V440 is modelled with LD/SW technology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way forward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1291473" y="775338"/>
            <a:ext cx="131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8803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660014" y="467923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4821614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87" y="2389647"/>
            <a:ext cx="5391150" cy="263842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36" name="Google Shape;336;p46"/>
          <p:cNvSpPr txBox="1"/>
          <p:nvPr/>
        </p:nvSpPr>
        <p:spPr>
          <a:xfrm>
            <a:off x="1519600" y="848000"/>
            <a:ext cx="9870000" cy="60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>RDF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Resource Description Framework</a:t>
            </a: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br>
              <a:rPr lang="en-US" sz="2400" b="1"/>
            </a:br>
            <a:r>
              <a:rPr lang="en-US" sz="2400" b="1"/>
              <a:t>RDFS</a:t>
            </a:r>
            <a:r>
              <a:rPr lang="en-US" sz="2400"/>
              <a:t> – One level up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Resource Description Framework Schema</a:t>
            </a: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br>
              <a:rPr lang="en-US" sz="2400" b="1"/>
            </a:br>
            <a:r>
              <a:rPr lang="en-US" sz="2400" b="1"/>
              <a:t>SPARQL</a:t>
            </a:r>
            <a:r>
              <a:rPr lang="en-US" sz="2400"/>
              <a:t> 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SPARQL Protocol and RDF Query Language</a:t>
            </a:r>
            <a:endParaRPr sz="2400"/>
          </a:p>
          <a:p>
            <a:pPr>
              <a:lnSpc>
                <a:spcPct val="115000"/>
              </a:lnSpc>
              <a:spcBef>
                <a:spcPts val="667"/>
              </a:spcBef>
            </a:pPr>
            <a:r>
              <a:rPr lang="en-US" sz="2400"/>
              <a:t>GeoSparQL</a:t>
            </a:r>
            <a:br>
              <a:rPr lang="en-US" sz="2400"/>
            </a:br>
            <a:endParaRPr sz="2400"/>
          </a:p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-US" sz="2400" b="1"/>
              <a:t>Ontologies</a:t>
            </a:r>
            <a:br>
              <a:rPr lang="en-US" sz="2400" b="1"/>
            </a:br>
            <a:r>
              <a:rPr lang="en-US" sz="2400"/>
              <a:t>OWL == Web Ontology Language</a:t>
            </a:r>
            <a:endParaRPr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7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200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541942" y="1874509"/>
            <a:ext cx="111081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gives you a much larger vocabulary to play with</a:t>
            </a:r>
            <a:br>
              <a:rPr lang="en-US" sz="2400" dirty="0"/>
            </a:br>
            <a:r>
              <a:rPr lang="en-US" sz="2400" dirty="0"/>
              <a:t>=&gt;It makes it easy to say anything you might want to say about your data</a:t>
            </a:r>
            <a:br>
              <a:rPr lang="en-US" sz="2400" dirty="0"/>
            </a:br>
            <a:r>
              <a:rPr lang="en-US" sz="2400" dirty="0"/>
              <a:t>=&gt;OWL allows you to easily express the relationships between different </a:t>
            </a:r>
            <a:br>
              <a:rPr lang="en-US" sz="2400" dirty="0"/>
            </a:br>
            <a:r>
              <a:rPr lang="en-US" sz="2400" dirty="0"/>
              <a:t>   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2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cases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383542"/>
            <a:ext cx="989131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Make </a:t>
            </a:r>
            <a:r>
              <a:rPr lang="sv-SE" dirty="0" err="1"/>
              <a:t>structure</a:t>
            </a:r>
            <a:r>
              <a:rPr lang="sv-SE" dirty="0"/>
              <a:t> explicit and </a:t>
            </a:r>
            <a:r>
              <a:rPr lang="sv-SE" dirty="0" err="1"/>
              <a:t>readable</a:t>
            </a:r>
            <a:r>
              <a:rPr lang="sv-SE" dirty="0"/>
              <a:t>/</a:t>
            </a:r>
            <a:r>
              <a:rPr lang="sv-SE" dirty="0" err="1"/>
              <a:t>understandable</a:t>
            </a:r>
            <a:r>
              <a:rPr lang="sv-SE" dirty="0"/>
              <a:t> by </a:t>
            </a:r>
            <a:r>
              <a:rPr lang="sv-SE" dirty="0" err="1"/>
              <a:t>machines</a:t>
            </a:r>
            <a:r>
              <a:rPr lang="sv-SE" dirty="0"/>
              <a:t>/</a:t>
            </a:r>
            <a:r>
              <a:rPr lang="sv-SE" dirty="0" err="1"/>
              <a:t>applications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RDF, RDFS, OWL</a:t>
            </a:r>
          </a:p>
          <a:p>
            <a:r>
              <a:rPr lang="sv-SE" dirty="0" err="1"/>
              <a:t>Referenceable</a:t>
            </a:r>
            <a:r>
              <a:rPr lang="sv-SE" dirty="0"/>
              <a:t> from </a:t>
            </a:r>
            <a:r>
              <a:rPr lang="sv-SE" dirty="0" err="1"/>
              <a:t>other</a:t>
            </a:r>
            <a:r>
              <a:rPr lang="sv-SE" dirty="0"/>
              <a:t> standards/formats </a:t>
            </a:r>
            <a:r>
              <a:rPr lang="sv-SE" dirty="0" err="1"/>
              <a:t>such</a:t>
            </a:r>
            <a:r>
              <a:rPr lang="sv-SE" dirty="0"/>
              <a:t> as IFC &amp; *GML</a:t>
            </a:r>
          </a:p>
          <a:p>
            <a:pPr lvl="1"/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de-</a:t>
            </a:r>
            <a:r>
              <a:rPr lang="sv-SE" dirty="0" err="1"/>
              <a:t>referenceable</a:t>
            </a:r>
            <a:r>
              <a:rPr lang="sv-SE" dirty="0"/>
              <a:t> URI:s </a:t>
            </a:r>
          </a:p>
          <a:p>
            <a:r>
              <a:rPr lang="sv-SE" dirty="0" err="1"/>
              <a:t>Easily</a:t>
            </a:r>
            <a:r>
              <a:rPr lang="sv-SE" dirty="0"/>
              <a:t> ”</a:t>
            </a:r>
            <a:r>
              <a:rPr lang="sv-SE" dirty="0" err="1"/>
              <a:t>mappable</a:t>
            </a:r>
            <a:r>
              <a:rPr lang="sv-SE" dirty="0"/>
              <a:t>” to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structures</a:t>
            </a:r>
            <a:endParaRPr lang="sv-SE" dirty="0"/>
          </a:p>
          <a:p>
            <a:pPr lvl="1"/>
            <a:r>
              <a:rPr lang="sv-SE" dirty="0" err="1"/>
              <a:t>Through</a:t>
            </a:r>
            <a:r>
              <a:rPr lang="sv-SE" dirty="0"/>
              <a:t>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Sets”, i.e. </a:t>
            </a:r>
            <a:r>
              <a:rPr lang="sv-SE" dirty="0" err="1"/>
              <a:t>ontologies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right, </a:t>
            </a:r>
            <a:r>
              <a:rPr lang="sv-SE" dirty="0" err="1"/>
              <a:t>specifying</a:t>
            </a:r>
            <a:r>
              <a:rPr lang="sv-SE" dirty="0"/>
              <a:t> schema </a:t>
            </a:r>
            <a:r>
              <a:rPr lang="sv-SE" dirty="0" err="1"/>
              <a:t>level</a:t>
            </a:r>
            <a:r>
              <a:rPr lang="sv-SE" dirty="0"/>
              <a:t> relationships</a:t>
            </a:r>
          </a:p>
          <a:p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standard Web API:s</a:t>
            </a:r>
          </a:p>
          <a:p>
            <a:pPr lvl="1"/>
            <a:r>
              <a:rPr lang="sv-SE" dirty="0"/>
              <a:t>http GET, SPARQL endpoint</a:t>
            </a:r>
          </a:p>
          <a:p>
            <a:r>
              <a:rPr lang="sv-SE" dirty="0"/>
              <a:t>For </a:t>
            </a:r>
            <a:r>
              <a:rPr lang="sv-SE" dirty="0" err="1"/>
              <a:t>free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Exchange format for </a:t>
            </a:r>
            <a:r>
              <a:rPr lang="sv-SE" dirty="0" err="1"/>
              <a:t>both</a:t>
            </a:r>
            <a:r>
              <a:rPr lang="sv-SE" dirty="0"/>
              <a:t> schema and data (XML, </a:t>
            </a:r>
            <a:r>
              <a:rPr lang="sv-SE" dirty="0" err="1"/>
              <a:t>Json</a:t>
            </a:r>
            <a:r>
              <a:rPr lang="sv-SE" dirty="0"/>
              <a:t>, </a:t>
            </a:r>
            <a:r>
              <a:rPr lang="sv-SE" dirty="0" err="1"/>
              <a:t>Turtle</a:t>
            </a:r>
            <a:r>
              <a:rPr lang="sv-SE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27" y="1206468"/>
            <a:ext cx="4812099" cy="5034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1403946"/>
            <a:ext cx="3964723" cy="30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3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from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Including</a:t>
            </a:r>
            <a:r>
              <a:rPr lang="sv-SE" dirty="0"/>
              <a:t> the </a:t>
            </a:r>
            <a:r>
              <a:rPr lang="sv-SE" dirty="0" err="1"/>
              <a:t>basicsemantics</a:t>
            </a:r>
            <a:r>
              <a:rPr lang="sv-SE" dirty="0"/>
              <a:t> </a:t>
            </a:r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775"/>
            <a:ext cx="6543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Basic </a:t>
            </a:r>
            <a:r>
              <a:rPr lang="sv-SE" sz="6300" dirty="0" err="1"/>
              <a:t>concepts</a:t>
            </a:r>
            <a:r>
              <a:rPr lang="sv-SE" sz="6300" dirty="0"/>
              <a:t> </a:t>
            </a:r>
            <a:r>
              <a:rPr lang="sv-SE" sz="6300" dirty="0" err="1"/>
              <a:t>used</a:t>
            </a:r>
            <a:r>
              <a:rPr lang="sv-SE" sz="6300" dirty="0"/>
              <a:t> in RDF, RDFS and OWL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URI:s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concept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concepts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owl:Class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relationships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(for the </a:t>
            </a:r>
            <a:r>
              <a:rPr lang="sv-SE" dirty="0" err="1"/>
              <a:t>taxonomy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basicsemantics:hasPart</a:t>
            </a:r>
            <a:r>
              <a:rPr lang="sv-SE" dirty="0"/>
              <a:t> (for the </a:t>
            </a:r>
            <a:r>
              <a:rPr lang="sv-SE" dirty="0" err="1"/>
              <a:t>meronomy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restrictions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And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owl:ObjectProperty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needed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properties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owl:DatatypeProperty</a:t>
            </a:r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r>
              <a:rPr lang="sv-SE" dirty="0"/>
              <a:t> and </a:t>
            </a:r>
            <a:r>
              <a:rPr lang="sv-SE" dirty="0" err="1"/>
              <a:t>classes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restrictions</a:t>
            </a:r>
            <a:r>
              <a:rPr lang="sv-SE" dirty="0"/>
              <a:t> (</a:t>
            </a:r>
            <a:r>
              <a:rPr lang="sv-SE" dirty="0" err="1"/>
              <a:t>cardinality</a:t>
            </a:r>
            <a:r>
              <a:rPr lang="sv-SE" dirty="0"/>
              <a:t>, </a:t>
            </a:r>
            <a:r>
              <a:rPr lang="sv-SE" dirty="0" err="1"/>
              <a:t>type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rdfs:domain</a:t>
            </a:r>
            <a:r>
              <a:rPr lang="sv-SE" dirty="0"/>
              <a:t>, </a:t>
            </a:r>
            <a:r>
              <a:rPr lang="sv-SE" dirty="0" err="1"/>
              <a:t>rdfs:range</a:t>
            </a:r>
            <a:r>
              <a:rPr lang="sv-SE" dirty="0"/>
              <a:t> and/or </a:t>
            </a:r>
            <a:r>
              <a:rPr lang="sv-SE" dirty="0" err="1"/>
              <a:t>owl:Restriction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Annotation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owl:AnnotationProperty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capture</a:t>
            </a:r>
            <a:r>
              <a:rPr lang="sv-SE" dirty="0"/>
              <a:t> the ”</a:t>
            </a:r>
            <a:r>
              <a:rPr lang="sv-SE" dirty="0" err="1"/>
              <a:t>Codes</a:t>
            </a:r>
            <a:r>
              <a:rPr lang="sv-SE" dirty="0"/>
              <a:t>” </a:t>
            </a:r>
            <a:r>
              <a:rPr lang="sv-SE" dirty="0" err="1"/>
              <a:t>used</a:t>
            </a:r>
            <a:r>
              <a:rPr lang="sv-SE" dirty="0"/>
              <a:t> in V440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1212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A </a:t>
            </a:r>
            <a:r>
              <a:rPr lang="sv-SE" sz="6300" dirty="0" err="1"/>
              <a:t>challenge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6243735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The </a:t>
            </a:r>
            <a:r>
              <a:rPr lang="sv-SE" dirty="0" err="1"/>
              <a:t>handbook</a:t>
            </a:r>
            <a:r>
              <a:rPr lang="sv-SE" dirty="0"/>
              <a:t> </a:t>
            </a:r>
            <a:r>
              <a:rPr lang="sv-SE" dirty="0" err="1"/>
              <a:t>defines</a:t>
            </a:r>
            <a:r>
              <a:rPr lang="sv-SE" dirty="0"/>
              <a:t> 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/</a:t>
            </a:r>
            <a:r>
              <a:rPr lang="sv-SE" dirty="0" err="1"/>
              <a:t>codes</a:t>
            </a:r>
            <a:r>
              <a:rPr lang="sv-SE" dirty="0"/>
              <a:t>, </a:t>
            </a:r>
            <a:r>
              <a:rPr lang="sv-SE" dirty="0" err="1"/>
              <a:t>but</a:t>
            </a:r>
            <a:endParaRPr lang="sv-SE" dirty="0"/>
          </a:p>
          <a:p>
            <a:pPr lvl="1"/>
            <a:r>
              <a:rPr lang="sv-SE" dirty="0"/>
              <a:t>It is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regards</a:t>
            </a:r>
            <a:r>
              <a:rPr lang="sv-SE" dirty="0"/>
              <a:t> to the </a:t>
            </a:r>
            <a:r>
              <a:rPr lang="sv-SE" dirty="0" err="1"/>
              <a:t>nature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hierarchy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taxonomies</a:t>
            </a:r>
            <a:r>
              <a:rPr lang="sv-SE" dirty="0"/>
              <a:t> vs </a:t>
            </a:r>
            <a:r>
              <a:rPr lang="sv-SE" dirty="0" err="1"/>
              <a:t>meronomies</a:t>
            </a:r>
            <a:endParaRPr lang="sv-SE" dirty="0"/>
          </a:p>
          <a:p>
            <a:r>
              <a:rPr lang="sv-SE" dirty="0" err="1"/>
              <a:t>rdfs</a:t>
            </a:r>
            <a:r>
              <a:rPr lang="sv-SE" dirty="0"/>
              <a:t>/</a:t>
            </a:r>
            <a:r>
              <a:rPr lang="sv-SE" dirty="0" err="1"/>
              <a:t>owl</a:t>
            </a:r>
            <a:r>
              <a:rPr lang="sv-SE" dirty="0"/>
              <a:t> </a:t>
            </a:r>
            <a:r>
              <a:rPr lang="sv-SE" dirty="0" err="1"/>
              <a:t>needs</a:t>
            </a:r>
            <a:r>
              <a:rPr lang="sv-SE" dirty="0"/>
              <a:t> to support reasoning and to be ”</a:t>
            </a:r>
            <a:r>
              <a:rPr lang="sv-SE" dirty="0" err="1"/>
              <a:t>semantically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”</a:t>
            </a:r>
          </a:p>
          <a:p>
            <a:pPr lvl="1"/>
            <a:r>
              <a:rPr lang="sv-SE" dirty="0"/>
              <a:t>A </a:t>
            </a:r>
            <a:r>
              <a:rPr lang="sv-SE" dirty="0" err="1"/>
              <a:t>class</a:t>
            </a:r>
            <a:r>
              <a:rPr lang="sv-SE" dirty="0"/>
              <a:t> is a set</a:t>
            </a:r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</a:t>
            </a:r>
            <a:r>
              <a:rPr lang="sv-SE" dirty="0" err="1"/>
              <a:t>specifies</a:t>
            </a:r>
            <a:r>
              <a:rPr lang="sv-SE" dirty="0"/>
              <a:t> a </a:t>
            </a:r>
            <a:r>
              <a:rPr lang="sv-SE" dirty="0" err="1"/>
              <a:t>subset</a:t>
            </a:r>
            <a:r>
              <a:rPr lang="sv-SE" dirty="0"/>
              <a:t> (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taxonomies</a:t>
            </a:r>
            <a:r>
              <a:rPr lang="sv-SE" dirty="0"/>
              <a:t>)</a:t>
            </a:r>
          </a:p>
          <a:p>
            <a:r>
              <a:rPr lang="sv-SE" dirty="0" err="1"/>
              <a:t>Example</a:t>
            </a:r>
            <a:r>
              <a:rPr lang="sv-SE" dirty="0"/>
              <a:t>: Pillar</a:t>
            </a:r>
          </a:p>
          <a:p>
            <a:pPr lvl="1"/>
            <a:r>
              <a:rPr lang="sv-SE" dirty="0"/>
              <a:t>In V440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beteen</a:t>
            </a:r>
            <a:endParaRPr lang="sv-SE" dirty="0"/>
          </a:p>
          <a:p>
            <a:pPr lvl="2"/>
            <a:r>
              <a:rPr lang="sv-SE" dirty="0"/>
              <a:t>The relationship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BuildingElement</a:t>
            </a:r>
            <a:r>
              <a:rPr lang="sv-SE" dirty="0"/>
              <a:t> vs Pillar (is-a)</a:t>
            </a:r>
          </a:p>
          <a:p>
            <a:pPr lvl="2"/>
            <a:r>
              <a:rPr lang="sv-SE" dirty="0"/>
              <a:t>And the relationship </a:t>
            </a:r>
            <a:r>
              <a:rPr lang="sv-SE" dirty="0" err="1"/>
              <a:t>between</a:t>
            </a:r>
            <a:r>
              <a:rPr lang="sv-SE" dirty="0"/>
              <a:t> Pillar and Foundation (has-a)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15FF4FC-0EB2-4EF8-9DFD-1AC50F74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1" y="1070256"/>
            <a:ext cx="4295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The process</a:t>
            </a:r>
            <a:br>
              <a:rPr lang="sv-SE" dirty="0"/>
            </a:b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05872" y="3545208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541" y="2580296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738231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</a:t>
            </a:r>
            <a:r>
              <a:rPr lang="sv-SE" dirty="0" err="1"/>
              <a:t>principles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2933493" y="1201527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3084494" y="2777240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Excel </a:t>
            </a:r>
            <a:r>
              <a:rPr lang="sv-SE" dirty="0" err="1"/>
              <a:t>structure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3084494" y="4147456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from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5122682" y="407564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Convert</a:t>
            </a:r>
            <a:r>
              <a:rPr lang="sv-SE" dirty="0"/>
              <a:t> </a:t>
            </a:r>
            <a:r>
              <a:rPr lang="sv-SE" dirty="0" err="1"/>
              <a:t>excel</a:t>
            </a:r>
            <a:r>
              <a:rPr lang="sv-SE" dirty="0"/>
              <a:t> to </a:t>
            </a:r>
            <a:r>
              <a:rPr lang="sv-SE" dirty="0" err="1"/>
              <a:t>rdf</a:t>
            </a:r>
            <a:r>
              <a:rPr lang="sv-SE" dirty="0"/>
              <a:t> (</a:t>
            </a:r>
            <a:r>
              <a:rPr lang="sv-SE" dirty="0" err="1"/>
              <a:t>generic</a:t>
            </a:r>
            <a:r>
              <a:rPr lang="sv-SE" dirty="0"/>
              <a:t> </a:t>
            </a:r>
            <a:r>
              <a:rPr lang="sv-SE" dirty="0" err="1"/>
              <a:t>spreadsheet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)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2264328" y="158551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3682767" y="2345734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3690599" y="3776014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4583132" y="4474176"/>
            <a:ext cx="485020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5995052" y="3776014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5068152" y="2631545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</a:t>
            </a:r>
            <a:r>
              <a:rPr lang="sv-SE" dirty="0"/>
              <a:t> V440 </a:t>
            </a:r>
            <a:r>
              <a:rPr lang="sv-SE" dirty="0" err="1"/>
              <a:t>ontology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587" y="4735135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5995052" y="2325749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460960" y="420605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5068152" y="1229557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Verification</a:t>
            </a:r>
            <a:endParaRPr lang="sv-SE" dirty="0"/>
          </a:p>
          <a:p>
            <a:pPr algn="ctr"/>
            <a:r>
              <a:rPr lang="sv-SE" dirty="0" err="1"/>
              <a:t>Validation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95469" y="5133670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6409" y="5116020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97530" y="2156302"/>
            <a:ext cx="591233" cy="8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59460" y="3149808"/>
            <a:ext cx="1" cy="851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02808" y="1650624"/>
            <a:ext cx="2680046" cy="5268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composition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3" y="1205236"/>
            <a:ext cx="2486695" cy="194457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585590" y="5167489"/>
            <a:ext cx="134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composition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202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247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11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endParaRPr lang="en-SE" b="1" u="sng" dirty="0"/>
          </a:p>
        </p:txBody>
      </p:sp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68DEE6-BFDA-459A-91F8-607AFEFC18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Example</a:t>
            </a:r>
            <a:r>
              <a:rPr lang="sv-SE" dirty="0"/>
              <a:t> </a:t>
            </a:r>
            <a:r>
              <a:rPr lang="sv-SE" dirty="0" err="1"/>
              <a:t>dataset</a:t>
            </a:r>
            <a:endParaRPr lang="en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D0DBE89-8DD2-49FA-92BF-7805EFA771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dataset_test:Brudekke_E_1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rdf:type v440_1:Brudekke_E ; 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dataset_test:Peler_B2_1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rdf:type v440_1:Peler_B2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dataset_test:Platebru_massiv_21_1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rdf:type v440_1:Platebru_massiv_21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v440_1:harElement dataset_test:Brudekke_E_1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v440_1:harElement dataset_test:Peler_B2_1 ;</a:t>
            </a:r>
            <a:b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v440_1:harStatisktSystem v440_1:Statisk_system_Kontinuerlig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E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sv-SE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dataset_test:Vegbru_1_1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rdf:type v440_1:Vegbru_1 ;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nb-NO" sz="1800">
                <a:latin typeface="Arial" panose="020B0604020202020204" pitchFamily="34" charset="0"/>
                <a:cs typeface="Arial" panose="020B0604020202020204" pitchFamily="34" charset="0"/>
              </a:rPr>
              <a:t>v440_1:harDel dataset_test:Platebru_massiv_21_1 ;</a:t>
            </a:r>
            <a:endParaRPr lang="en-SE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71A3FAE-30DE-4D39-BAF3-40D02153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53" y="108792"/>
            <a:ext cx="7006609" cy="35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5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2693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The way forward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582560" y="1210337"/>
            <a:ext cx="8455478" cy="4885663"/>
          </a:xfrm>
          <a:prstGeom prst="rect">
            <a:avLst/>
          </a:prstGeom>
        </p:spPr>
        <p:txBody>
          <a:bodyPr wrap="non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An ontology (OTL) for V440 will be finished and published before March 2020</a:t>
            </a:r>
          </a:p>
          <a:p>
            <a:r>
              <a:rPr lang="en-GB" sz="2000" dirty="0"/>
              <a:t>Further work on Linked Data Sets (LDS) to other relevant OTLs (IFC e.g.) will probably start </a:t>
            </a:r>
            <a:br>
              <a:rPr lang="en-GB" sz="2000" dirty="0"/>
            </a:br>
            <a:r>
              <a:rPr lang="en-GB" sz="2000" dirty="0"/>
              <a:t>in the spring 2020</a:t>
            </a:r>
          </a:p>
          <a:p>
            <a:r>
              <a:rPr lang="en-GB" sz="2000" dirty="0"/>
              <a:t>The public tender for implementation of BOLC will be issued in Q1 2020</a:t>
            </a:r>
          </a:p>
          <a:p>
            <a:r>
              <a:rPr lang="en-GB" sz="2000" dirty="0"/>
              <a:t>Software vendors will be invited to an “interoperate” from mid-April to the end of June 2020</a:t>
            </a:r>
          </a:p>
          <a:p>
            <a:pPr lvl="1"/>
            <a:r>
              <a:rPr lang="en-GB" sz="2000" dirty="0"/>
              <a:t>The purpose is to prototype the integration of LD/SW technology and the V440 OTL in </a:t>
            </a:r>
            <a:br>
              <a:rPr lang="en-GB" sz="2000" dirty="0"/>
            </a:br>
            <a:r>
              <a:rPr lang="en-GB" sz="2000" dirty="0"/>
              <a:t>relevant software products</a:t>
            </a:r>
          </a:p>
          <a:p>
            <a:pPr lvl="1"/>
            <a:r>
              <a:rPr lang="en-GB" sz="2000" dirty="0"/>
              <a:t>Will be arranged as facilitated workshops with independent work sessions in between</a:t>
            </a:r>
          </a:p>
          <a:p>
            <a:r>
              <a:rPr lang="en-GB" sz="2000" dirty="0"/>
              <a:t>Information about this project, the LD/SW technology and the developed ontologies will be given to the </a:t>
            </a:r>
            <a:br>
              <a:rPr lang="en-GB" sz="2000" dirty="0"/>
            </a:br>
            <a:r>
              <a:rPr lang="en-GB" sz="2000" dirty="0"/>
              <a:t>industry in breakfast meetings, newsletters, seminars etc.</a:t>
            </a:r>
            <a:br>
              <a:rPr lang="en-GB" sz="2000" dirty="0"/>
            </a:br>
            <a:r>
              <a:rPr lang="en-GB" sz="2000" dirty="0"/>
              <a:t>It is important to get the industry engaged.</a:t>
            </a:r>
          </a:p>
        </p:txBody>
      </p:sp>
    </p:spTree>
    <p:extLst>
      <p:ext uri="{BB962C8B-B14F-4D97-AF65-F5344CB8AC3E}">
        <p14:creationId xmlns:p14="http://schemas.microsoft.com/office/powerpoint/2010/main" val="323999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2">
            <a:extLst>
              <a:ext uri="{FF2B5EF4-FFF2-40B4-BE49-F238E27FC236}">
                <a16:creationId xmlns:a16="http://schemas.microsoft.com/office/drawing/2014/main" id="{4C897522-5BFE-4664-8305-388D701901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221317"/>
            <a:ext cx="8986265" cy="47449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200150" y="5986700"/>
            <a:ext cx="4686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Selected concept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14589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397" y="569514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sp>
        <p:nvSpPr>
          <p:cNvPr id="3" name="Undertittel 2"/>
          <p:cNvSpPr txBox="1">
            <a:spLocks/>
          </p:cNvSpPr>
          <p:nvPr/>
        </p:nvSpPr>
        <p:spPr>
          <a:xfrm>
            <a:off x="1135827" y="1275289"/>
            <a:ext cx="8448145" cy="32592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Key values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Chosen concept: Floating bridge with anchor cables, fixed at one side.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Cable-stayed bridge at one side 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Total length: 5,5 km 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Fjord depth: 550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About 110 000 ton steel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About 35 pontoons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Main span of the cable-stayed bridge: 450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Bridge tower height: 215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Free sailing clearance: 50 m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Estimated cost: 17 billion NOK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Municipality plan approved 2019</a:t>
            </a:r>
          </a:p>
          <a:p>
            <a:pPr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Assumed start </a:t>
            </a:r>
            <a:r>
              <a:rPr lang="en-GB" sz="2000" dirty="0" err="1"/>
              <a:t>constuction</a:t>
            </a:r>
            <a:r>
              <a:rPr lang="en-GB" sz="2000" dirty="0"/>
              <a:t> 2024, finished 2028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6" y="2431354"/>
            <a:ext cx="4883086" cy="2744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17158" y="5350457"/>
            <a:ext cx="172739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Cost risks</a:t>
            </a:r>
          </a:p>
          <a:p>
            <a:pPr marL="179388" indent="-179388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Marked (steel)</a:t>
            </a:r>
          </a:p>
          <a:p>
            <a:pPr marL="179388" indent="-179388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1488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854" y="460657"/>
            <a:ext cx="401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39" y="1552975"/>
            <a:ext cx="60912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Data management ambitions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BIM-model: From CAD-layer based data to level 3 BIM-model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Document management system:</a:t>
            </a:r>
            <a:br>
              <a:rPr lang="en-GB" sz="2000" dirty="0"/>
            </a:br>
            <a:r>
              <a:rPr lang="en-GB" sz="2000" dirty="0"/>
              <a:t>  - Integrated with the BIM-model</a:t>
            </a:r>
            <a:br>
              <a:rPr lang="en-GB" sz="2000" dirty="0"/>
            </a:br>
            <a:r>
              <a:rPr lang="en-GB" sz="2000" dirty="0"/>
              <a:t>  - Easy to search and find all relevant documentation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Seamless data transfer from design and build models (PIM) to asset management models (AIM)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Dashboard solution: </a:t>
            </a:r>
            <a:r>
              <a:rPr lang="en-GB" sz="2000" dirty="0" err="1"/>
              <a:t>Bjørnafjorden</a:t>
            </a:r>
            <a:r>
              <a:rPr lang="en-GB" sz="2000" dirty="0"/>
              <a:t> Open Live Centre (BOLC)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14" y="3003334"/>
            <a:ext cx="5145246" cy="286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5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686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– Open Live Centre (BOLC)</a:t>
            </a:r>
          </a:p>
        </p:txBody>
      </p:sp>
      <p:grpSp>
        <p:nvGrpSpPr>
          <p:cNvPr id="4" name="Gruppe 1">
            <a:extLst>
              <a:ext uri="{FF2B5EF4-FFF2-40B4-BE49-F238E27FC236}">
                <a16:creationId xmlns:a16="http://schemas.microsoft.com/office/drawing/2014/main" id="{A04A2832-B73B-4D38-91F4-3D363D8A68E8}"/>
              </a:ext>
            </a:extLst>
          </p:cNvPr>
          <p:cNvGrpSpPr/>
          <p:nvPr/>
        </p:nvGrpSpPr>
        <p:grpSpPr>
          <a:xfrm>
            <a:off x="1978348" y="1812255"/>
            <a:ext cx="7334557" cy="3171402"/>
            <a:chOff x="313100" y="540568"/>
            <a:chExt cx="7186698" cy="4437488"/>
          </a:xfrm>
        </p:grpSpPr>
        <p:sp>
          <p:nvSpPr>
            <p:cNvPr id="5" name="Rektangel 9"/>
            <p:cNvSpPr/>
            <p:nvPr/>
          </p:nvSpPr>
          <p:spPr>
            <a:xfrm>
              <a:off x="313105" y="555526"/>
              <a:ext cx="6750220" cy="860128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dirty="0"/>
            </a:p>
          </p:txBody>
        </p:sp>
        <p:sp>
          <p:nvSpPr>
            <p:cNvPr id="6" name="Rektangel 10"/>
            <p:cNvSpPr/>
            <p:nvPr/>
          </p:nvSpPr>
          <p:spPr>
            <a:xfrm>
              <a:off x="313103" y="2017008"/>
              <a:ext cx="2844062" cy="1152128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7" name="Rektangel 11">
              <a:hlinkClick r:id="rId2"/>
            </p:cNvPr>
            <p:cNvSpPr/>
            <p:nvPr/>
          </p:nvSpPr>
          <p:spPr>
            <a:xfrm>
              <a:off x="4145836" y="2023029"/>
              <a:ext cx="2917489" cy="1152127"/>
            </a:xfrm>
            <a:prstGeom prst="rect">
              <a:avLst/>
            </a:prstGeom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8" name="Pil høyre 13"/>
            <p:cNvSpPr/>
            <p:nvPr/>
          </p:nvSpPr>
          <p:spPr>
            <a:xfrm>
              <a:off x="3420991" y="2190338"/>
              <a:ext cx="528894" cy="401342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9" name="Pil høyre 14"/>
            <p:cNvSpPr/>
            <p:nvPr/>
          </p:nvSpPr>
          <p:spPr>
            <a:xfrm rot="10800000">
              <a:off x="3420988" y="2554119"/>
              <a:ext cx="528894" cy="420459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0" name="Tittel 1"/>
            <p:cNvSpPr txBox="1">
              <a:spLocks/>
            </p:cNvSpPr>
            <p:nvPr/>
          </p:nvSpPr>
          <p:spPr>
            <a:xfrm>
              <a:off x="755605" y="540568"/>
              <a:ext cx="2876748" cy="853875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11" name="Tittel 1"/>
            <p:cNvSpPr txBox="1">
              <a:spLocks/>
            </p:cNvSpPr>
            <p:nvPr/>
          </p:nvSpPr>
          <p:spPr>
            <a:xfrm>
              <a:off x="313104" y="2017007"/>
              <a:ext cx="2844061" cy="544521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/>
                <a:t>BIM-server</a:t>
              </a:r>
            </a:p>
          </p:txBody>
        </p:sp>
        <p:sp>
          <p:nvSpPr>
            <p:cNvPr id="12" name="Pil ned 20"/>
            <p:cNvSpPr/>
            <p:nvPr/>
          </p:nvSpPr>
          <p:spPr>
            <a:xfrm>
              <a:off x="1142660" y="1488967"/>
              <a:ext cx="490888" cy="478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3" name="Pil ned 21"/>
            <p:cNvSpPr/>
            <p:nvPr/>
          </p:nvSpPr>
          <p:spPr>
            <a:xfrm rot="10800000">
              <a:off x="1752989" y="1493838"/>
              <a:ext cx="490888" cy="4789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4" name="Tittel 1"/>
            <p:cNvSpPr txBox="1">
              <a:spLocks/>
            </p:cNvSpPr>
            <p:nvPr/>
          </p:nvSpPr>
          <p:spPr>
            <a:xfrm>
              <a:off x="2010485" y="549503"/>
              <a:ext cx="3615707" cy="859898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endParaRPr lang="en-GB" sz="2400" dirty="0"/>
            </a:p>
          </p:txBody>
        </p:sp>
        <p:sp>
          <p:nvSpPr>
            <p:cNvPr id="15" name="Tittel 1"/>
            <p:cNvSpPr txBox="1">
              <a:spLocks/>
            </p:cNvSpPr>
            <p:nvPr/>
          </p:nvSpPr>
          <p:spPr>
            <a:xfrm>
              <a:off x="4584747" y="555527"/>
              <a:ext cx="2915051" cy="853872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Operate</a:t>
              </a:r>
            </a:p>
          </p:txBody>
        </p:sp>
        <p:sp>
          <p:nvSpPr>
            <p:cNvPr id="16" name="Tittel 1"/>
            <p:cNvSpPr txBox="1">
              <a:spLocks/>
            </p:cNvSpPr>
            <p:nvPr/>
          </p:nvSpPr>
          <p:spPr>
            <a:xfrm>
              <a:off x="4148274" y="2023031"/>
              <a:ext cx="2863467" cy="1146103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/>
                <a:t>Document Management</a:t>
              </a:r>
            </a:p>
          </p:txBody>
        </p:sp>
        <p:sp>
          <p:nvSpPr>
            <p:cNvPr id="17" name="Tittel 1"/>
            <p:cNvSpPr txBox="1">
              <a:spLocks/>
            </p:cNvSpPr>
            <p:nvPr/>
          </p:nvSpPr>
          <p:spPr>
            <a:xfrm>
              <a:off x="313100" y="2561530"/>
              <a:ext cx="2841626" cy="607604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nb-NO" sz="2400" b="1" dirty="0"/>
                <a:t>Databases</a:t>
              </a:r>
            </a:p>
          </p:txBody>
        </p:sp>
        <p:sp>
          <p:nvSpPr>
            <p:cNvPr id="18" name="Rektangel 22"/>
            <p:cNvSpPr/>
            <p:nvPr/>
          </p:nvSpPr>
          <p:spPr>
            <a:xfrm>
              <a:off x="313105" y="3825929"/>
              <a:ext cx="2841621" cy="1152127"/>
            </a:xfrm>
            <a:prstGeom prst="rect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19" name="Pil ned 24"/>
            <p:cNvSpPr/>
            <p:nvPr/>
          </p:nvSpPr>
          <p:spPr>
            <a:xfrm>
              <a:off x="1175350" y="3297887"/>
              <a:ext cx="490888" cy="47894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20" name="Pil ned 27"/>
            <p:cNvSpPr/>
            <p:nvPr/>
          </p:nvSpPr>
          <p:spPr>
            <a:xfrm rot="10800000">
              <a:off x="1785679" y="3302758"/>
              <a:ext cx="490888" cy="478947"/>
            </a:xfrm>
            <a:prstGeom prst="down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sz="1600"/>
            </a:p>
          </p:txBody>
        </p:sp>
        <p:sp>
          <p:nvSpPr>
            <p:cNvPr id="21" name="Tittel 1"/>
            <p:cNvSpPr txBox="1">
              <a:spLocks/>
            </p:cNvSpPr>
            <p:nvPr/>
          </p:nvSpPr>
          <p:spPr>
            <a:xfrm>
              <a:off x="345793" y="4163113"/>
              <a:ext cx="2844062" cy="541027"/>
            </a:xfrm>
            <a:prstGeom prst="rect">
              <a:avLst/>
            </a:prstGeom>
          </p:spPr>
          <p:txBody>
            <a:bodyPr vert="horz" lIns="0" tIns="0" rIns="0" bIns="0" rtlCol="0" anchor="ctr">
              <a:normAutofit/>
            </a:bodyPr>
            <a:lstStyle>
              <a:lvl1pPr algn="l" defTabSz="914035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400" b="1" dirty="0"/>
                <a:t>Open Live Centre</a:t>
              </a:r>
            </a:p>
          </p:txBody>
        </p:sp>
      </p:grpSp>
      <p:sp>
        <p:nvSpPr>
          <p:cNvPr id="22" name="Tittel 1">
            <a:extLst>
              <a:ext uri="{FF2B5EF4-FFF2-40B4-BE49-F238E27FC236}">
                <a16:creationId xmlns:a16="http://schemas.microsoft.com/office/drawing/2014/main" id="{CA127A2F-D9A6-4D6F-8364-A66FCBA1740D}"/>
              </a:ext>
            </a:extLst>
          </p:cNvPr>
          <p:cNvSpPr txBox="1">
            <a:spLocks/>
          </p:cNvSpPr>
          <p:nvPr/>
        </p:nvSpPr>
        <p:spPr>
          <a:xfrm>
            <a:off x="1200879" y="5302987"/>
            <a:ext cx="8544255" cy="4310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16031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latin typeface="+mn-lt"/>
                <a:ea typeface="+mn-ea"/>
                <a:cs typeface="+mn-cs"/>
              </a:rPr>
              <a:t>Project management tool for the E39 </a:t>
            </a:r>
            <a:r>
              <a:rPr lang="en-GB" sz="2000" dirty="0" err="1">
                <a:latin typeface="+mn-lt"/>
                <a:ea typeface="+mn-ea"/>
                <a:cs typeface="+mn-cs"/>
              </a:rPr>
              <a:t>Bjørnafjorden</a:t>
            </a:r>
            <a:r>
              <a:rPr lang="en-GB" sz="2000" dirty="0">
                <a:latin typeface="+mn-lt"/>
                <a:ea typeface="+mn-ea"/>
                <a:cs typeface="+mn-cs"/>
              </a:rPr>
              <a:t> project</a:t>
            </a:r>
          </a:p>
        </p:txBody>
      </p:sp>
      <p:sp>
        <p:nvSpPr>
          <p:cNvPr id="23" name="Tittel 1"/>
          <p:cNvSpPr txBox="1">
            <a:spLocks/>
          </p:cNvSpPr>
          <p:nvPr/>
        </p:nvSpPr>
        <p:spPr>
          <a:xfrm>
            <a:off x="1210127" y="1812255"/>
            <a:ext cx="2935934" cy="6102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400" b="1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24" name="Tittel 1"/>
          <p:cNvSpPr txBox="1">
            <a:spLocks/>
          </p:cNvSpPr>
          <p:nvPr/>
        </p:nvSpPr>
        <p:spPr>
          <a:xfrm>
            <a:off x="3682214" y="1822944"/>
            <a:ext cx="2935934" cy="6102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25" name="Tittel 1"/>
          <p:cNvSpPr txBox="1">
            <a:spLocks/>
          </p:cNvSpPr>
          <p:nvPr/>
        </p:nvSpPr>
        <p:spPr>
          <a:xfrm>
            <a:off x="4930485" y="1822943"/>
            <a:ext cx="2975025" cy="6102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b="1" dirty="0">
                <a:solidFill>
                  <a:schemeClr val="bg1"/>
                </a:solidFill>
              </a:rPr>
              <a:t>Maintain</a:t>
            </a:r>
          </a:p>
        </p:txBody>
      </p:sp>
    </p:spTree>
    <p:extLst>
      <p:ext uri="{BB962C8B-B14F-4D97-AF65-F5344CB8AC3E}">
        <p14:creationId xmlns:p14="http://schemas.microsoft.com/office/powerpoint/2010/main" val="170821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854" y="460657"/>
            <a:ext cx="6862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E39 </a:t>
            </a:r>
            <a:r>
              <a:rPr lang="en-GB" sz="2800" b="1" dirty="0" err="1"/>
              <a:t>Bjørnafjorden</a:t>
            </a:r>
            <a:r>
              <a:rPr lang="en-GB" sz="2800" b="1" dirty="0"/>
              <a:t> – Open Live Centre (BOLC)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575CED9D-1472-46B4-9125-CB43EE506DD1}"/>
              </a:ext>
            </a:extLst>
          </p:cNvPr>
          <p:cNvSpPr txBox="1">
            <a:spLocks/>
          </p:cNvSpPr>
          <p:nvPr/>
        </p:nvSpPr>
        <p:spPr>
          <a:xfrm>
            <a:off x="1494065" y="1615321"/>
            <a:ext cx="8544983" cy="4512733"/>
          </a:xfrm>
          <a:prstGeom prst="rect">
            <a:avLst/>
          </a:prstGeom>
        </p:spPr>
        <p:txBody>
          <a:bodyPr wrap="non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b="1" dirty="0"/>
              <a:t>Functionality examples for Open Live Centre (BOLC)</a:t>
            </a:r>
            <a:r>
              <a:rPr lang="en-GB" sz="2400" dirty="0"/>
              <a:t>:</a:t>
            </a:r>
          </a:p>
          <a:p>
            <a:r>
              <a:rPr lang="en-GB" sz="2000" dirty="0"/>
              <a:t>Extract and present data from the BIM-server</a:t>
            </a:r>
          </a:p>
          <a:p>
            <a:r>
              <a:rPr lang="en-GB" sz="2000" dirty="0"/>
              <a:t>Harvest and publish data from different sources, like:</a:t>
            </a:r>
          </a:p>
          <a:p>
            <a:pPr lvl="1"/>
            <a:r>
              <a:rPr lang="en-GB" sz="2000" dirty="0"/>
              <a:t>Quantities</a:t>
            </a:r>
          </a:p>
          <a:p>
            <a:pPr lvl="1"/>
            <a:r>
              <a:rPr lang="en-GB" sz="2000" dirty="0"/>
              <a:t>Collisions and constructability</a:t>
            </a:r>
          </a:p>
          <a:p>
            <a:pPr lvl="1"/>
            <a:r>
              <a:rPr lang="en-GB" sz="2000" dirty="0"/>
              <a:t>Cost / Compensations</a:t>
            </a:r>
          </a:p>
          <a:p>
            <a:pPr lvl="1"/>
            <a:r>
              <a:rPr lang="en-GB" sz="2000" dirty="0"/>
              <a:t>Status / Progress</a:t>
            </a:r>
          </a:p>
          <a:p>
            <a:pPr lvl="1"/>
            <a:r>
              <a:rPr lang="en-GB" sz="2000" dirty="0"/>
              <a:t>Logistics</a:t>
            </a:r>
          </a:p>
          <a:p>
            <a:pPr lvl="1"/>
            <a:r>
              <a:rPr lang="en-GB" sz="2000" dirty="0"/>
              <a:t>RFID-sensors/ QR-code readings</a:t>
            </a:r>
          </a:p>
          <a:p>
            <a:pPr lvl="1"/>
            <a:r>
              <a:rPr lang="en-GB" sz="2000" dirty="0"/>
              <a:t>HR-data</a:t>
            </a:r>
          </a:p>
          <a:p>
            <a:pPr lvl="1"/>
            <a:r>
              <a:rPr lang="en-GB" sz="2000" dirty="0"/>
              <a:t>Environmental data</a:t>
            </a:r>
          </a:p>
          <a:p>
            <a:pPr lvl="1"/>
            <a:r>
              <a:rPr lang="en-GB" sz="2000" dirty="0"/>
              <a:t>Surveillance camera</a:t>
            </a:r>
          </a:p>
          <a:p>
            <a:pPr lvl="1"/>
            <a:r>
              <a:rPr lang="en-GB" sz="2000" dirty="0"/>
              <a:t>Visualisation / Animation</a:t>
            </a:r>
          </a:p>
          <a:p>
            <a:pPr lvl="1"/>
            <a:r>
              <a:rPr lang="en-GB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2721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91773900-1631-4750-8742-F422DDB4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24" y="344019"/>
            <a:ext cx="7947952" cy="5601717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DC232691-A876-44F3-BBEF-5F1DEA3E09D4}"/>
              </a:ext>
            </a:extLst>
          </p:cNvPr>
          <p:cNvSpPr txBox="1"/>
          <p:nvPr/>
        </p:nvSpPr>
        <p:spPr>
          <a:xfrm>
            <a:off x="7963604" y="3589913"/>
            <a:ext cx="11401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err="1"/>
              <a:t>Nordlenningen</a:t>
            </a:r>
            <a:endParaRPr lang="nb-NO" sz="8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7BBCBB9-C363-4D81-A91A-179FC33DCAE4}"/>
              </a:ext>
            </a:extLst>
          </p:cNvPr>
          <p:cNvSpPr txBox="1"/>
          <p:nvPr/>
        </p:nvSpPr>
        <p:spPr>
          <a:xfrm>
            <a:off x="7963922" y="4053070"/>
            <a:ext cx="1155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/>
              <a:t>*****************</a:t>
            </a: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FAC06898-63F5-48DA-BCC8-5474F09CCF20}"/>
              </a:ext>
            </a:extLst>
          </p:cNvPr>
          <p:cNvSpPr txBox="1"/>
          <p:nvPr/>
        </p:nvSpPr>
        <p:spPr>
          <a:xfrm>
            <a:off x="7963604" y="4366255"/>
            <a:ext cx="1054136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933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7224700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5" grpId="0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1275</Words>
  <Application>Microsoft Office PowerPoint</Application>
  <PresentationFormat>Widescreen</PresentationFormat>
  <Paragraphs>259</Paragraphs>
  <Slides>37</Slides>
  <Notes>12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Office-teema</vt:lpstr>
      <vt:lpstr>Classification of bridges based on Linked Data and Semantic Web technology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Linked Data &amp; The Semantic Web – Crash course (5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Basic Concepts</vt:lpstr>
      <vt:lpstr>Basic Concepts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Bjørnar Markussen</cp:lastModifiedBy>
  <cp:revision>72</cp:revision>
  <dcterms:created xsi:type="dcterms:W3CDTF">2019-12-04T07:35:41Z</dcterms:created>
  <dcterms:modified xsi:type="dcterms:W3CDTF">2020-03-09T23:01:56Z</dcterms:modified>
</cp:coreProperties>
</file>